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70" r:id="rId5"/>
    <p:sldId id="261" r:id="rId6"/>
    <p:sldId id="740" r:id="rId7"/>
    <p:sldId id="741" r:id="rId8"/>
    <p:sldId id="727" r:id="rId9"/>
    <p:sldId id="736" r:id="rId10"/>
    <p:sldId id="742" r:id="rId11"/>
    <p:sldId id="743" r:id="rId12"/>
    <p:sldId id="744" r:id="rId13"/>
    <p:sldId id="745" r:id="rId14"/>
    <p:sldId id="72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84" autoAdjust="0"/>
  </p:normalViewPr>
  <p:slideViewPr>
    <p:cSldViewPr snapToGrid="0">
      <p:cViewPr varScale="1">
        <p:scale>
          <a:sx n="68" d="100"/>
          <a:sy n="68" d="100"/>
        </p:scale>
        <p:origin x="816" y="78"/>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1/21/2020</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63655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2076370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17865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149135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347608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353343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
        <p:nvSpPr>
          <p:cNvPr id="3" name="MSIPCMContentMarking" descr="{&quot;HashCode&quot;:442047029,&quot;Placement&quot;:&quot;Footer&quot;}">
            <a:extLst>
              <a:ext uri="{FF2B5EF4-FFF2-40B4-BE49-F238E27FC236}">
                <a16:creationId xmlns:a16="http://schemas.microsoft.com/office/drawing/2014/main" id="{580498A2-5962-40AE-847C-E6C547C17899}"/>
              </a:ext>
            </a:extLst>
          </p:cNvPr>
          <p:cNvSpPr txBox="1"/>
          <p:nvPr userDrawn="1"/>
        </p:nvSpPr>
        <p:spPr>
          <a:xfrm>
            <a:off x="5756851" y="6595656"/>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simplemaps.com/data/in-citi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COURSERA </a:t>
            </a:r>
          </a:p>
          <a:p>
            <a:pPr algn="ctr"/>
            <a:r>
              <a:rPr lang="en-US" sz="2400" dirty="0"/>
              <a:t>IBM Applied Data Science Capstone Project</a:t>
            </a:r>
          </a:p>
          <a:p>
            <a:pPr algn="ctr"/>
            <a:r>
              <a:rPr lang="en-US" sz="2800" b="1" i="1" dirty="0"/>
              <a:t>Recommend places to open a new Indian Restaurant in New Delhi, India.</a:t>
            </a:r>
            <a:endParaRPr lang="en-US" sz="2800" dirty="0"/>
          </a:p>
          <a:p>
            <a:pPr algn="ctr"/>
            <a:endParaRPr lang="en-US" dirty="0"/>
          </a:p>
        </p:txBody>
      </p:sp>
      <p:sp>
        <p:nvSpPr>
          <p:cNvPr id="22" name="TextBox 21"/>
          <p:cNvSpPr txBox="1"/>
          <p:nvPr/>
        </p:nvSpPr>
        <p:spPr>
          <a:xfrm>
            <a:off x="3855257" y="4658381"/>
            <a:ext cx="4261801" cy="1077218"/>
          </a:xfrm>
          <a:prstGeom prst="rect">
            <a:avLst/>
          </a:prstGeom>
          <a:noFill/>
        </p:spPr>
        <p:txBody>
          <a:bodyPr wrap="square" rtlCol="0">
            <a:spAutoFit/>
          </a:bodyPr>
          <a:lstStyle/>
          <a:p>
            <a:pPr algn="ct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Piyush Jain</a:t>
            </a:r>
          </a:p>
          <a:p>
            <a:pPr algn="ct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January,2020</a:t>
            </a:r>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Conclusion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11141612" cy="1754326"/>
          </a:xfrm>
          <a:prstGeom prst="rect">
            <a:avLst/>
          </a:prstGeom>
          <a:noFill/>
        </p:spPr>
        <p:txBody>
          <a:bodyPr wrap="square" rtlCol="0">
            <a:spAutoFit/>
          </a:bodyPr>
          <a:lstStyle/>
          <a:p>
            <a:r>
              <a:rPr lang="en-US" dirty="0"/>
              <a:t>In this project, we have gone through of identifying the business problem, specifying the data resource, prepare the data and perform the machine learning algorithms to recommend the best places to open a new Indian restaurant. To answer the question raised in the Business problem is to recommend the places in the Cluster 0 which have quite less concentration of the restaurants and with very less competition. Avoid the places in clusters 2 and 5 as there are over supply of the restaurant with high competition.</a:t>
            </a:r>
          </a:p>
          <a:p>
            <a:endParaRPr lang="en-US" dirty="0"/>
          </a:p>
        </p:txBody>
      </p:sp>
    </p:spTree>
    <p:extLst>
      <p:ext uri="{BB962C8B-B14F-4D97-AF65-F5344CB8AC3E}">
        <p14:creationId xmlns:p14="http://schemas.microsoft.com/office/powerpoint/2010/main" val="189550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73749" y="1811629"/>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15" name="Rectangle 14"/>
          <p:cNvSpPr/>
          <p:nvPr/>
        </p:nvSpPr>
        <p:spPr>
          <a:xfrm>
            <a:off x="2146626" y="2930399"/>
            <a:ext cx="2616014" cy="291298"/>
          </a:xfrm>
          <a:prstGeom prst="rect">
            <a:avLst/>
          </a:prstGeom>
        </p:spPr>
        <p:txBody>
          <a:bodyPr wrap="square">
            <a:spAutoFit/>
          </a:bodyPr>
          <a:lstStyle/>
          <a:p>
            <a:pPr>
              <a:lnSpc>
                <a:spcPct val="120000"/>
              </a:lnSpc>
            </a:pP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REACH me at:</a:t>
            </a:r>
          </a:p>
        </p:txBody>
      </p:sp>
      <p:sp>
        <p:nvSpPr>
          <p:cNvPr id="12" name="Shape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anchor="ctr" anchorCtr="0">
            <a:noAutofit/>
          </a:bodyPr>
          <a:lstStyle/>
          <a:p>
            <a:endParaRPr dirty="0">
              <a:solidFill>
                <a:schemeClr val="dk1"/>
              </a:solidFill>
              <a:latin typeface="Roboto"/>
              <a:ea typeface="Roboto"/>
              <a:cs typeface="Roboto"/>
              <a:sym typeface="Roboto"/>
            </a:endParaRPr>
          </a:p>
        </p:txBody>
      </p:sp>
      <p:sp>
        <p:nvSpPr>
          <p:cNvPr id="16" name="Rectangle 15"/>
          <p:cNvSpPr/>
          <p:nvPr/>
        </p:nvSpPr>
        <p:spPr>
          <a:xfrm>
            <a:off x="2492848" y="3533981"/>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Piyush Jain</a:t>
            </a:r>
          </a:p>
        </p:txBody>
      </p:sp>
      <p:sp>
        <p:nvSpPr>
          <p:cNvPr id="13" name="Shape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anchor="ctr" anchorCtr="0">
            <a:noAutofit/>
          </a:bodyPr>
          <a:lstStyle/>
          <a:p>
            <a:endParaRPr dirty="0">
              <a:solidFill>
                <a:schemeClr val="dk1"/>
              </a:solidFill>
              <a:latin typeface="Roboto"/>
              <a:ea typeface="Roboto"/>
              <a:cs typeface="Roboto"/>
              <a:sym typeface="Roboto"/>
            </a:endParaRPr>
          </a:p>
        </p:txBody>
      </p:sp>
      <p:sp>
        <p:nvSpPr>
          <p:cNvPr id="17" name="Rectangle 16"/>
          <p:cNvSpPr/>
          <p:nvPr/>
        </p:nvSpPr>
        <p:spPr>
          <a:xfrm>
            <a:off x="2492848" y="4052776"/>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piyushjain11@ymail.com</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811629"/>
            <a:ext cx="36234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Problem?</a:t>
            </a:r>
          </a:p>
        </p:txBody>
      </p:sp>
      <p:sp>
        <p:nvSpPr>
          <p:cNvPr id="19" name="Rectangle 18"/>
          <p:cNvSpPr/>
          <p:nvPr/>
        </p:nvSpPr>
        <p:spPr>
          <a:xfrm>
            <a:off x="961229" y="2563242"/>
            <a:ext cx="4679916" cy="2395079"/>
          </a:xfrm>
          <a:prstGeom prst="rect">
            <a:avLst/>
          </a:prstGeom>
        </p:spPr>
        <p:txBody>
          <a:bodyPr wrap="square">
            <a:spAutoFit/>
          </a:bodyPr>
          <a:lstStyle/>
          <a:p>
            <a:pPr algn="just">
              <a:lnSpc>
                <a:spcPct val="120000"/>
              </a:lnSpc>
            </a:pPr>
            <a:r>
              <a:rPr lang="en-US" dirty="0">
                <a:solidFill>
                  <a:schemeClr val="bg1"/>
                </a:solidFill>
              </a:rPr>
              <a:t>To open a new restaurant, the one of the most important factors which contribute to the success of any restaurant is its </a:t>
            </a:r>
            <a:r>
              <a:rPr lang="en-US" b="1" u="sng" dirty="0">
                <a:solidFill>
                  <a:schemeClr val="bg1"/>
                </a:solidFill>
              </a:rPr>
              <a:t>LOCATION.</a:t>
            </a:r>
          </a:p>
          <a:p>
            <a:pPr algn="just">
              <a:lnSpc>
                <a:spcPct val="120000"/>
              </a:lnSpc>
            </a:pPr>
            <a:endParaRPr lang="en-US" b="1" u="sng"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20000"/>
              </a:lnSpc>
            </a:pPr>
            <a:r>
              <a:rPr lang="en-US" dirty="0">
                <a:solidFill>
                  <a:schemeClr val="bg1"/>
                </a:solidFill>
              </a:rPr>
              <a:t>According to the CNBC report, 45% of restaurant failure is because the owner chose bad location for the restaurant.</a:t>
            </a:r>
            <a:endParaRPr lang="en-US" b="1" u="sng"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9" name="TextBox 28"/>
          <p:cNvSpPr txBox="1"/>
          <p:nvPr/>
        </p:nvSpPr>
        <p:spPr>
          <a:xfrm>
            <a:off x="947160" y="706060"/>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Requirement???</a:t>
            </a:r>
          </a:p>
        </p:txBody>
      </p:sp>
      <p:sp>
        <p:nvSpPr>
          <p:cNvPr id="10" name="Rectangle 9"/>
          <p:cNvSpPr/>
          <p:nvPr/>
        </p:nvSpPr>
        <p:spPr>
          <a:xfrm>
            <a:off x="436098" y="1689295"/>
            <a:ext cx="5992837" cy="3145413"/>
          </a:xfrm>
          <a:prstGeom prst="rect">
            <a:avLst/>
          </a:prstGeom>
        </p:spPr>
        <p:txBody>
          <a:bodyPr wrap="square">
            <a:spAutoFit/>
          </a:bodyPr>
          <a:lstStyle/>
          <a:p>
            <a:pPr>
              <a:lnSpc>
                <a:spcPct val="120000"/>
              </a:lnSpc>
            </a:pPr>
            <a:r>
              <a:rPr lang="en-US" dirty="0">
                <a:solidFill>
                  <a:schemeClr val="bg1"/>
                </a:solidFill>
              </a:rPr>
              <a:t>To analyze and select the best locations in New Delhi, India to open a new Indian restaurant. </a:t>
            </a:r>
          </a:p>
          <a:p>
            <a:pPr>
              <a:lnSpc>
                <a:spcPct val="120000"/>
              </a:lnSpc>
            </a:pPr>
            <a:r>
              <a:rPr lang="en-US" sz="2000" b="1" dirty="0">
                <a:solidFill>
                  <a:schemeClr val="bg1"/>
                </a:solidFill>
                <a:ea typeface="Lato" panose="020F0502020204030203" pitchFamily="34" charset="0"/>
                <a:cs typeface="Lato" panose="020F0502020204030203" pitchFamily="34" charset="0"/>
              </a:rPr>
              <a:t>Four important factors to choose the best location:</a:t>
            </a:r>
          </a:p>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a:p>
            <a:pPr lvl="0"/>
            <a:r>
              <a:rPr lang="en-US" dirty="0">
                <a:solidFill>
                  <a:schemeClr val="bg1"/>
                </a:solidFill>
              </a:rPr>
              <a:t>Frequency of the Indian Restaurants in the location.</a:t>
            </a:r>
          </a:p>
          <a:p>
            <a:pPr marL="285750" indent="-285750">
              <a:buFont typeface="Wingdings" panose="05000000000000000000" pitchFamily="2" charset="2"/>
              <a:buChar char="§"/>
            </a:pPr>
            <a:r>
              <a:rPr lang="en-US" dirty="0">
                <a:solidFill>
                  <a:schemeClr val="bg1"/>
                </a:solidFill>
              </a:rPr>
              <a:t>Frequency of the Restaurants in the location.</a:t>
            </a:r>
          </a:p>
          <a:p>
            <a:pPr marL="285750" indent="-285750">
              <a:buFont typeface="Wingdings" panose="05000000000000000000" pitchFamily="2" charset="2"/>
              <a:buChar char="§"/>
            </a:pPr>
            <a:r>
              <a:rPr lang="en-US" dirty="0">
                <a:solidFill>
                  <a:schemeClr val="bg1"/>
                </a:solidFill>
              </a:rPr>
              <a:t>Population Base</a:t>
            </a:r>
          </a:p>
          <a:p>
            <a:pPr marL="285750" indent="-285750">
              <a:buFont typeface="Wingdings" panose="05000000000000000000" pitchFamily="2" charset="2"/>
              <a:buChar char="§"/>
            </a:pPr>
            <a:r>
              <a:rPr lang="en-US" dirty="0">
                <a:solidFill>
                  <a:schemeClr val="bg1"/>
                </a:solidFill>
              </a:rPr>
              <a:t>Accessibility</a:t>
            </a:r>
          </a:p>
          <a:p>
            <a:pPr marL="285750" indent="-285750">
              <a:buFont typeface="Wingdings" panose="05000000000000000000" pitchFamily="2" charset="2"/>
              <a:buChar char="§"/>
            </a:pPr>
            <a:r>
              <a:rPr lang="en-US" dirty="0">
                <a:solidFill>
                  <a:schemeClr val="bg1"/>
                </a:solidFill>
              </a:rPr>
              <a:t>Parking Facility</a:t>
            </a:r>
          </a:p>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TextBox 28"/>
          <p:cNvSpPr txBox="1"/>
          <p:nvPr/>
        </p:nvSpPr>
        <p:spPr>
          <a:xfrm>
            <a:off x="468858" y="704299"/>
            <a:ext cx="6142957" cy="581697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Resources</a:t>
            </a:r>
          </a:p>
          <a:p>
            <a:pPr>
              <a:lnSpc>
                <a:spcPct val="80000"/>
              </a:lnSpc>
            </a:pPr>
            <a:endPar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a:p>
            <a:pPr>
              <a:lnSpc>
                <a:spcPct val="80000"/>
              </a:lnSpc>
            </a:pPr>
            <a:r>
              <a:rPr lang="en-US" dirty="0">
                <a:solidFill>
                  <a:schemeClr val="bg1"/>
                </a:solidFill>
              </a:rPr>
              <a:t>Following are the data resources which define the scope of the project.</a:t>
            </a:r>
          </a:p>
          <a:p>
            <a:pPr lvl="1"/>
            <a:endParaRPr lang="en-US" dirty="0">
              <a:solidFill>
                <a:schemeClr val="bg1"/>
              </a:solidFill>
            </a:endParaRPr>
          </a:p>
          <a:p>
            <a:pPr marL="742950" lvl="1" indent="-285750">
              <a:buFont typeface="Wingdings" panose="05000000000000000000" pitchFamily="2" charset="2"/>
              <a:buChar char="v"/>
            </a:pPr>
            <a:r>
              <a:rPr lang="en-US" dirty="0">
                <a:solidFill>
                  <a:schemeClr val="bg1"/>
                </a:solidFill>
              </a:rPr>
              <a:t>Excel file from the website </a:t>
            </a:r>
            <a:r>
              <a:rPr lang="en-US" sz="1600" i="1" u="sng" dirty="0">
                <a:solidFill>
                  <a:schemeClr val="bg1"/>
                </a:solidFill>
                <a:hlinkClick r:id="rId4">
                  <a:extLst>
                    <a:ext uri="{A12FA001-AC4F-418D-AE19-62706E023703}">
                      <ahyp:hlinkClr xmlns:ahyp="http://schemas.microsoft.com/office/drawing/2018/hyperlinkcolor" val="tx"/>
                    </a:ext>
                  </a:extLst>
                </a:hlinkClick>
              </a:rPr>
              <a:t>https://simplemaps.com/data/in-cities</a:t>
            </a:r>
            <a:r>
              <a:rPr lang="en-US" sz="1200" i="1" dirty="0">
                <a:solidFill>
                  <a:schemeClr val="bg1"/>
                </a:solidFill>
              </a:rPr>
              <a:t> </a:t>
            </a:r>
            <a:r>
              <a:rPr lang="en-US" dirty="0">
                <a:solidFill>
                  <a:schemeClr val="bg1"/>
                </a:solidFill>
              </a:rPr>
              <a:t>which include the Indian Geocodes for the places in Delhi.</a:t>
            </a:r>
            <a:endParaRPr lang="en-US" sz="1200" dirty="0">
              <a:solidFill>
                <a:schemeClr val="bg1"/>
              </a:solidFill>
            </a:endParaRPr>
          </a:p>
          <a:p>
            <a:pPr marL="742950" lvl="1" indent="-285750">
              <a:buFont typeface="Wingdings" panose="05000000000000000000" pitchFamily="2" charset="2"/>
              <a:buChar char="v"/>
            </a:pPr>
            <a:r>
              <a:rPr lang="en-US" dirty="0">
                <a:solidFill>
                  <a:schemeClr val="bg1"/>
                </a:solidFill>
              </a:rPr>
              <a:t>Geocoder package for latitude and longitude coordinates.</a:t>
            </a:r>
            <a:endParaRPr lang="en-US" sz="1200" dirty="0">
              <a:solidFill>
                <a:schemeClr val="bg1"/>
              </a:solidFill>
            </a:endParaRPr>
          </a:p>
          <a:p>
            <a:pPr marL="742950" lvl="1" indent="-285750">
              <a:buFont typeface="Wingdings" panose="05000000000000000000" pitchFamily="2" charset="2"/>
              <a:buChar char="v"/>
            </a:pPr>
            <a:r>
              <a:rPr lang="en-US" dirty="0">
                <a:solidFill>
                  <a:schemeClr val="bg1"/>
                </a:solidFill>
              </a:rPr>
              <a:t>We will be using the Foursquare API for this project. The reason for using the Foursquare API is because it has one of the largest databases of 105+ million places and is used widely by many developers too. Foursquare will provide different categories of the venues data and Indian Restaurants is among one of the categories, we are interested in for this project. Foursquare API to get the venue details related to the Indian restaurants.</a:t>
            </a:r>
            <a:endParaRPr lang="en-US" sz="1200" dirty="0">
              <a:solidFill>
                <a:schemeClr val="bg1"/>
              </a:solidFill>
            </a:endParaRPr>
          </a:p>
          <a:p>
            <a:pPr>
              <a:lnSpc>
                <a:spcPct val="80000"/>
              </a:lnSpc>
            </a:pPr>
            <a:endParaRPr lang="en-US" dirty="0">
              <a:solidFill>
                <a:schemeClr val="bg1"/>
              </a:solidFill>
            </a:endParaRPr>
          </a:p>
          <a:p>
            <a:pPr>
              <a:lnSpc>
                <a:spcPct val="80000"/>
              </a:lnSpc>
            </a:pPr>
            <a:endPar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2" name="Rectangle 31"/>
          <p:cNvSpPr/>
          <p:nvPr/>
        </p:nvSpPr>
        <p:spPr>
          <a:xfrm>
            <a:off x="1838427" y="3463003"/>
            <a:ext cx="3251201" cy="390813"/>
          </a:xfrm>
          <a:prstGeom prst="rect">
            <a:avLst/>
          </a:prstGeom>
        </p:spPr>
        <p:txBody>
          <a:bodyPr wrap="square">
            <a:spAutoFit/>
          </a:bodyPr>
          <a:lstStyle/>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33876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Methodology</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935298" y="1237957"/>
            <a:ext cx="9840553" cy="731520"/>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48349"/>
            </a:xfrm>
            <a:prstGeom prst="rect">
              <a:avLst/>
            </a:prstGeom>
            <a:noFill/>
          </p:spPr>
          <p:txBody>
            <a:bodyPr wrap="square" rtlCol="0">
              <a:spAutoFit/>
            </a:bodyPr>
            <a:lstStyle/>
            <a:p>
              <a:pPr algn="ctr"/>
              <a:r>
                <a:rPr lang="en-US" sz="4000" dirty="0">
                  <a:solidFill>
                    <a:schemeClr val="accent1"/>
                  </a:solidFill>
                  <a:ea typeface="Lato Black" panose="020F0502020204030203" pitchFamily="34" charset="0"/>
                  <a:cs typeface="Lato Black" panose="020F0502020204030203" pitchFamily="34" charset="0"/>
                </a:rPr>
                <a:t>Project Methodology</a:t>
              </a:r>
            </a:p>
          </p:txBody>
        </p:sp>
      </p:grpSp>
      <p:sp>
        <p:nvSpPr>
          <p:cNvPr id="54" name="TextBox 53"/>
          <p:cNvSpPr txBox="1"/>
          <p:nvPr/>
        </p:nvSpPr>
        <p:spPr>
          <a:xfrm>
            <a:off x="935298" y="2073110"/>
            <a:ext cx="9840553" cy="436989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Upload the excel file to IBM Watson Studio and read the file using Pandas.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Apply the Data cleansing and pre processing techniques to extract the locations for Delhi.</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Use the Geocoder package to get the longitude and latitude of the address mentioned in the Pandas Data frame.</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Take the longitude and latitude of the locations and use the Foursquare API to get the venue details, venue categories, their longitude and latitude and many more features.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Group the data by neighborhood and taking the mean of the frequency of the occurrence of each venue category.</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Filter the category by Indian Restaurants.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Perform Machine Learning Algorithm – use K means algorithm. </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Use the Elbow Method to get the optimum value of K and apply to K means.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Visualize the result of the clusters on the map using the Folium Maps.	</a:t>
            </a:r>
          </a:p>
        </p:txBody>
      </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Apply Elbow Method</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pic>
        <p:nvPicPr>
          <p:cNvPr id="6" name="Picture 5">
            <a:extLst>
              <a:ext uri="{FF2B5EF4-FFF2-40B4-BE49-F238E27FC236}">
                <a16:creationId xmlns:a16="http://schemas.microsoft.com/office/drawing/2014/main" id="{7348E433-2FD0-4431-AD57-9073E59C1AA7}"/>
              </a:ext>
            </a:extLst>
          </p:cNvPr>
          <p:cNvPicPr>
            <a:picLocks noChangeAspect="1"/>
          </p:cNvPicPr>
          <p:nvPr/>
        </p:nvPicPr>
        <p:blipFill>
          <a:blip r:embed="rId3"/>
          <a:stretch>
            <a:fillRect/>
          </a:stretch>
        </p:blipFill>
        <p:spPr>
          <a:xfrm>
            <a:off x="2461846" y="2052445"/>
            <a:ext cx="6865034" cy="3926324"/>
          </a:xfrm>
          <a:prstGeom prst="rect">
            <a:avLst/>
          </a:prstGeom>
        </p:spPr>
      </p:pic>
      <p:sp>
        <p:nvSpPr>
          <p:cNvPr id="7" name="TextBox 6">
            <a:extLst>
              <a:ext uri="{FF2B5EF4-FFF2-40B4-BE49-F238E27FC236}">
                <a16:creationId xmlns:a16="http://schemas.microsoft.com/office/drawing/2014/main" id="{172BD2B4-2A30-4E31-93ED-506A1FF887BF}"/>
              </a:ext>
            </a:extLst>
          </p:cNvPr>
          <p:cNvSpPr txBox="1"/>
          <p:nvPr/>
        </p:nvSpPr>
        <p:spPr>
          <a:xfrm>
            <a:off x="731519" y="1041009"/>
            <a:ext cx="9973994" cy="923330"/>
          </a:xfrm>
          <a:prstGeom prst="rect">
            <a:avLst/>
          </a:prstGeom>
          <a:noFill/>
        </p:spPr>
        <p:txBody>
          <a:bodyPr wrap="square" rtlCol="0">
            <a:spAutoFit/>
          </a:bodyPr>
          <a:lstStyle/>
          <a:p>
            <a:r>
              <a:rPr lang="en-US" dirty="0"/>
              <a:t>Before applying the K means algorithm, we must know what the optimum value of K.  There are quite few methods available to know the optimum value of K and we will be using the Elbow method to know the value of K suited for the K means algorithm. The value of K is 8.</a:t>
            </a:r>
          </a:p>
        </p:txBody>
      </p:sp>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8370277" cy="1754326"/>
          </a:xfrm>
          <a:prstGeom prst="rect">
            <a:avLst/>
          </a:prstGeom>
          <a:noFill/>
        </p:spPr>
        <p:txBody>
          <a:bodyPr wrap="square" rtlCol="0">
            <a:spAutoFit/>
          </a:bodyPr>
          <a:lstStyle/>
          <a:p>
            <a:r>
              <a:rPr lang="en-US" dirty="0"/>
              <a:t>The results from the K-means clustering shows that Cluster 1 have the least concentration of Indian restaurants</a:t>
            </a:r>
          </a:p>
          <a:p>
            <a:pPr marL="285750" lvl="0" indent="-285750">
              <a:buFont typeface="Arial" panose="020B0604020202020204" pitchFamily="34" charset="0"/>
              <a:buChar char="•"/>
            </a:pPr>
            <a:r>
              <a:rPr lang="en-US" dirty="0"/>
              <a:t>Clusters with least number of Indian Restaurants – Cluster 1</a:t>
            </a:r>
          </a:p>
          <a:p>
            <a:pPr marL="285750" lvl="0" indent="-285750">
              <a:buFont typeface="Arial" panose="020B0604020202020204" pitchFamily="34" charset="0"/>
              <a:buChar char="•"/>
            </a:pPr>
            <a:r>
              <a:rPr lang="en-US" dirty="0"/>
              <a:t>Clusters with moderate number of Indian Restaurants – Clusters 0, 3, 4 and 6.</a:t>
            </a:r>
          </a:p>
          <a:p>
            <a:pPr marL="285750" lvl="0" indent="-285750">
              <a:buFont typeface="Arial" panose="020B0604020202020204" pitchFamily="34" charset="0"/>
              <a:buChar char="•"/>
            </a:pPr>
            <a:r>
              <a:rPr lang="en-US" dirty="0"/>
              <a:t>Clusters with high number of Indian Restaurants – Clusters 2, 5 and 7</a:t>
            </a:r>
          </a:p>
          <a:p>
            <a:endParaRPr lang="en-US" dirty="0"/>
          </a:p>
        </p:txBody>
      </p:sp>
      <p:pic>
        <p:nvPicPr>
          <p:cNvPr id="9" name="Picture 8">
            <a:extLst>
              <a:ext uri="{FF2B5EF4-FFF2-40B4-BE49-F238E27FC236}">
                <a16:creationId xmlns:a16="http://schemas.microsoft.com/office/drawing/2014/main" id="{1E2245BD-DF78-41F3-B4B3-7B10B9FCBE56}"/>
              </a:ext>
            </a:extLst>
          </p:cNvPr>
          <p:cNvPicPr>
            <a:picLocks noChangeAspect="1"/>
          </p:cNvPicPr>
          <p:nvPr/>
        </p:nvPicPr>
        <p:blipFill>
          <a:blip r:embed="rId3"/>
          <a:stretch>
            <a:fillRect/>
          </a:stretch>
        </p:blipFill>
        <p:spPr>
          <a:xfrm>
            <a:off x="6295995" y="2630657"/>
            <a:ext cx="5363220" cy="3984107"/>
          </a:xfrm>
          <a:prstGeom prst="rect">
            <a:avLst/>
          </a:prstGeom>
        </p:spPr>
      </p:pic>
    </p:spTree>
    <p:extLst>
      <p:ext uri="{BB962C8B-B14F-4D97-AF65-F5344CB8AC3E}">
        <p14:creationId xmlns:p14="http://schemas.microsoft.com/office/powerpoint/2010/main" val="578145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Discussions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10803988"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Most of the Indian restaurants are located in the South and Central Delhi.</a:t>
            </a:r>
          </a:p>
          <a:p>
            <a:pPr marL="285750" indent="-285750">
              <a:buFont typeface="Wingdings" panose="05000000000000000000" pitchFamily="2" charset="2"/>
              <a:buChar char="Ø"/>
            </a:pPr>
            <a:r>
              <a:rPr lang="en-US" dirty="0"/>
              <a:t>Highest number of Indian Restaurants is in the places under clusters 2, 5 and 7. </a:t>
            </a:r>
          </a:p>
          <a:p>
            <a:pPr marL="285750" indent="-285750">
              <a:buFont typeface="Wingdings" panose="05000000000000000000" pitchFamily="2" charset="2"/>
              <a:buChar char="Ø"/>
            </a:pPr>
            <a:r>
              <a:rPr lang="en-US" dirty="0"/>
              <a:t>Cluster 1 has very low numbers of Indian restaurants. This represents a good opportunity to big food chains or the persons thinking to open a new Indian Restaurant in the areas under cluster 1 as there will be a less competition compare to other areas. </a:t>
            </a:r>
          </a:p>
          <a:p>
            <a:pPr marL="285750" indent="-285750">
              <a:buFont typeface="Wingdings" panose="05000000000000000000" pitchFamily="2" charset="2"/>
              <a:buChar char="Ø"/>
            </a:pPr>
            <a:r>
              <a:rPr lang="en-US" dirty="0"/>
              <a:t>Clusters 0,3,4 and 6 have moderate number of Indian Restaurants. People might think to open a new restaurant in these places.</a:t>
            </a:r>
          </a:p>
          <a:p>
            <a:pPr marL="285750" indent="-285750">
              <a:buFont typeface="Wingdings" panose="05000000000000000000" pitchFamily="2" charset="2"/>
              <a:buChar char="Ø"/>
            </a:pPr>
            <a:r>
              <a:rPr lang="en-US" dirty="0"/>
              <a:t>The people avoid the areas mentioned in the clusters 2,5 and 7 which already have high competition among them.</a:t>
            </a:r>
          </a:p>
          <a:p>
            <a:endParaRPr lang="en-US" dirty="0"/>
          </a:p>
        </p:txBody>
      </p:sp>
    </p:spTree>
    <p:extLst>
      <p:ext uri="{BB962C8B-B14F-4D97-AF65-F5344CB8AC3E}">
        <p14:creationId xmlns:p14="http://schemas.microsoft.com/office/powerpoint/2010/main" val="508565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Recommendations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10396025" cy="2862322"/>
          </a:xfrm>
          <a:prstGeom prst="rect">
            <a:avLst/>
          </a:prstGeom>
          <a:noFill/>
        </p:spPr>
        <p:txBody>
          <a:bodyPr wrap="square" rtlCol="0">
            <a:spAutoFit/>
          </a:bodyPr>
          <a:lstStyle/>
          <a:p>
            <a:r>
              <a:rPr lang="en-US" dirty="0"/>
              <a:t>In this project, we consider only one </a:t>
            </a:r>
            <a:r>
              <a:rPr lang="en-US" b="1" dirty="0"/>
              <a:t>factor i.e. frequency of the occurrence of the Indian Restaurants. </a:t>
            </a:r>
            <a:r>
              <a:rPr lang="en-US" dirty="0"/>
              <a:t>There are some other important factors as well like- </a:t>
            </a:r>
          </a:p>
          <a:p>
            <a:pPr marL="342900" indent="-342900">
              <a:buAutoNum type="alphaLcPeriod"/>
            </a:pPr>
            <a:r>
              <a:rPr lang="en-US" dirty="0"/>
              <a:t>Population base</a:t>
            </a:r>
          </a:p>
          <a:p>
            <a:pPr marL="342900" indent="-342900">
              <a:buAutoNum type="alphaLcPeriod"/>
            </a:pPr>
            <a:r>
              <a:rPr lang="en-US" dirty="0"/>
              <a:t>Income of residents</a:t>
            </a:r>
          </a:p>
          <a:p>
            <a:pPr marL="342900" indent="-342900">
              <a:buAutoNum type="alphaLcPeriod"/>
            </a:pPr>
            <a:r>
              <a:rPr lang="en-US" dirty="0"/>
              <a:t>Parking facility</a:t>
            </a:r>
          </a:p>
          <a:p>
            <a:pPr marL="342900" indent="-342900">
              <a:buAutoNum type="alphaLcPeriod"/>
            </a:pPr>
            <a:r>
              <a:rPr lang="en-US" dirty="0"/>
              <a:t>Accessibility of the area </a:t>
            </a:r>
          </a:p>
          <a:p>
            <a:endParaRPr lang="en-US" dirty="0"/>
          </a:p>
          <a:p>
            <a:r>
              <a:rPr lang="en-US" dirty="0"/>
              <a:t>All these factors could influence the location decision to open a new Indian Restaurant. Future research could use of these factors too to make more accurate recommendation of the location to open a restaurant.</a:t>
            </a:r>
          </a:p>
          <a:p>
            <a:endParaRPr lang="en-US" dirty="0"/>
          </a:p>
        </p:txBody>
      </p:sp>
    </p:spTree>
    <p:extLst>
      <p:ext uri="{BB962C8B-B14F-4D97-AF65-F5344CB8AC3E}">
        <p14:creationId xmlns:p14="http://schemas.microsoft.com/office/powerpoint/2010/main" val="1857002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0</TotalTime>
  <Words>871</Words>
  <Application>Microsoft Office PowerPoint</Application>
  <PresentationFormat>Widescreen</PresentationFormat>
  <Paragraphs>85</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Lato</vt:lpstr>
      <vt:lpstr>Lato Black</vt:lpstr>
      <vt:lpstr>Roboto</vt:lpstr>
      <vt:lpstr>Roboto Condensed Light</vt:lpstr>
      <vt:lpstr>Arial</vt:lpstr>
      <vt:lpstr>Calibri</vt:lpstr>
      <vt:lpstr>Calibri Light</vt:lpstr>
      <vt:lpstr>Segoe UI Light</vt:lpstr>
      <vt:lpstr>Wingdings</vt:lpstr>
      <vt:lpstr>Office Theme</vt:lpstr>
      <vt:lpstr>Slide 1</vt:lpstr>
      <vt:lpstr>Slide 2</vt:lpstr>
      <vt:lpstr>Slide 5</vt:lpstr>
      <vt:lpstr>Slide 6</vt:lpstr>
      <vt:lpstr>Slide 7</vt:lpstr>
      <vt:lpstr>Slide 12</vt:lpstr>
      <vt:lpstr>Slide 12</vt:lpstr>
      <vt:lpstr>Slide 12</vt:lpstr>
      <vt:lpstr>Slide 12</vt:lpstr>
      <vt:lpstr>Slide 12</vt:lpstr>
      <vt:lpstr>Slide 15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2020-01-21T07:40:14Z</dcterms:created>
  <dcterms:modified xsi:type="dcterms:W3CDTF">2020-01-21T08:18:03Z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6da7a7f-a0d1-4c79-8194-be76ed2514ae_Enabled">
    <vt:lpwstr>True</vt:lpwstr>
  </property>
  <property fmtid="{D5CDD505-2E9C-101B-9397-08002B2CF9AE}" pid="4" name="MSIP_Label_f6da7a7f-a0d1-4c79-8194-be76ed2514ae_SiteId">
    <vt:lpwstr>396b38cc-aa65-492b-bb0e-3d94ed25a97b</vt:lpwstr>
  </property>
  <property fmtid="{D5CDD505-2E9C-101B-9397-08002B2CF9AE}" pid="5" name="MSIP_Label_f6da7a7f-a0d1-4c79-8194-be76ed2514ae_Owner">
    <vt:lpwstr>piyush.jain.ext@axa.com</vt:lpwstr>
  </property>
  <property fmtid="{D5CDD505-2E9C-101B-9397-08002B2CF9AE}" pid="6" name="MSIP_Label_f6da7a7f-a0d1-4c79-8194-be76ed2514ae_SetDate">
    <vt:lpwstr>2020-01-21T08:17:41.6974128Z</vt:lpwstr>
  </property>
  <property fmtid="{D5CDD505-2E9C-101B-9397-08002B2CF9AE}" pid="7" name="MSIP_Label_f6da7a7f-a0d1-4c79-8194-be76ed2514ae_Name">
    <vt:lpwstr>INTERNAL</vt:lpwstr>
  </property>
  <property fmtid="{D5CDD505-2E9C-101B-9397-08002B2CF9AE}" pid="8" name="MSIP_Label_f6da7a7f-a0d1-4c79-8194-be76ed2514ae_Application">
    <vt:lpwstr>Microsoft Azure Information Protection</vt:lpwstr>
  </property>
  <property fmtid="{D5CDD505-2E9C-101B-9397-08002B2CF9AE}" pid="9" name="MSIP_Label_f6da7a7f-a0d1-4c79-8194-be76ed2514ae_Extended_MSFT_Method">
    <vt:lpwstr>Automatic</vt:lpwstr>
  </property>
  <property fmtid="{D5CDD505-2E9C-101B-9397-08002B2CF9AE}" pid="10" name="Sensitivity">
    <vt:lpwstr>INTERNAL</vt:lpwstr>
  </property>
</Properties>
</file>